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82" r:id="rId3"/>
    <p:sldId id="283" r:id="rId4"/>
    <p:sldId id="284" r:id="rId5"/>
    <p:sldId id="285" r:id="rId6"/>
    <p:sldId id="286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70035" autoAdjust="0"/>
  </p:normalViewPr>
  <p:slideViewPr>
    <p:cSldViewPr>
      <p:cViewPr varScale="1">
        <p:scale>
          <a:sx n="58" d="100"/>
          <a:sy n="58" d="100"/>
        </p:scale>
        <p:origin x="283" y="53"/>
      </p:cViewPr>
      <p:guideLst/>
    </p:cSldViewPr>
  </p:slideViewPr>
  <p:notesTextViewPr>
    <p:cViewPr>
      <p:scale>
        <a:sx n="1" d="1"/>
        <a:sy n="1" d="1"/>
      </p:scale>
      <p:origin x="0" y="-317"/>
    </p:cViewPr>
  </p:notesText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91161-8FD7-445B-927D-7C9E1A250AAE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CBEA-30B3-4952-9282-0C36E98A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A0B7B-D2D9-49A6-846A-754EBE5BB9D0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E93FC-2F22-4915-9D81-9DFB886E4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50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VISSZATÜKRÖZNI JÉZUST: JELLEMÉPÍTÉS </a:t>
            </a:r>
            <a:endParaRPr lang="hu-H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MIELŐTT ELKEZDITEK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Imádságos szívvel olvasd át az egész leckét, legalább kétszer!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Gyűjts össze minden anyagot, amire az üléseken minden szekcióban szükségetek lehet!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Dolgozzatok együtt a csoport egyik tagjával és tervezzétek meg, ki, melyik szekciót fogja vezetni!  </a:t>
            </a:r>
          </a:p>
          <a:p>
            <a:endParaRPr lang="hu-H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SZEMÉLYES FELKÉSZÜLÉS A VEZETÉSRE: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Isten melyik jellemvonását értékelted leginkább az elmúlt héten? Talán az elfogadását, a türelmét, vagy a megbocsájtását?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Mindenképpen oszd meg ezt a tapasztalatodat a csoporttal, ha a Szentlélek indíttatását érzed rá! Ha nem, akkor is használd fel hatását a mai összejövetel vezetéséhez!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8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ÜDVÖZLÉS ÉS IMÁDSÁG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Üdvözöld a csoportot!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Ellenőrizd, hogy mindenki magával hozta-e imanaplóját! Kérdezd meg, átnézte-e valaki az előző lecke igekutató feladatait. Találtak-e valami újat, amit megosztanának a többiekkel? Térjetek vissza az imanaplóba bejegyzett imakérésekre is, és foglaljátok bele az imádságba!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Hogyan fognál hozzá valami örökre szóló dolog építésének? Mit kellene figyelembe venned? Hogyan biztosítanád, hogy örökké tartson? Mit tennél, hogy a tüzet, a bombázást, vagy a földrengést is túlélje?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 azt fogjuk kideríteni, hogyan segít Jézussal való kapcsolatunk egy örökre szóló jellemet építenünk. Jellemünk a gondolatainkból és érzéseinkből tevődik össze. Azok határozzák meg, hogyan viselkedünk a különböző helyzetekben. 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2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Videoklip </a:t>
            </a:r>
            <a:r>
              <a:rPr lang="en-GB" baseline="0" dirty="0" smtClean="0"/>
              <a:t>– </a:t>
            </a:r>
            <a:r>
              <a:rPr lang="hu-HU" baseline="0" smtClean="0"/>
              <a:t>Hatalmas az Úr</a:t>
            </a:r>
            <a:r>
              <a:rPr lang="en-GB" baseline="0" smtClean="0"/>
              <a:t> </a:t>
            </a:r>
            <a:r>
              <a:rPr lang="en-GB" baseline="0" dirty="0"/>
              <a:t>– Sermon Spice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231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BEMELEGÍTÉS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„Isten jelleme” kártyákra (a segédanyagoknál található)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 sípra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résztvevőnként egy darab „Isten jelleme” kártyára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Mondjuk a következőket: mindenkinek adtam egy kártyát, amin Isten egyik jellemvonása szerepel. Ne mutassátok meg senkinek!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Válasszatok párt magatoknak és döntsétek el, ki kezdjen! 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Sípjelem után 1 percet kaptok, hogy mozdulatokkal bemutassátok a kártyátokon szereplő jellemvonást a társatoknak. Egy perc elteltével újra sípolok, akkor társatok elárulhatja a megfejtést. Utána cseréljetek, és most a társatok mutassa be nektek a kártyáján szereplő jellemvonást!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szabad beszélni, némán szavakat formálni, vagy bármit is leírni! Kizárólag csak mozdulatokkal fejezhetitek ki magatokat!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végén kérdezzük meg a lányoktól, mennyire volt nehéz kitalálniuk a párjuk által bemutatott jellemvonást!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5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Igekutatás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(38 </a:t>
            </a:r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perc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IGEKUTATÁS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Szükségünk lesz: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 5. sz. feladatlapokra – személyenként 1 darabra </a:t>
            </a:r>
          </a:p>
          <a:p>
            <a:pPr lvl="0"/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tollakra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Osszuk a csoportot 4 kisebb csoportra! Mindegyik csoportnak más-más feladatlapot adjunk!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Készítsetek pantomimet, képes, vagy szóbeli bemutatót, arról, mit tanultatok Isten jelleméről az igekutatás során!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Hívjuk össze ismét a teljes csoportot!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Kérjük meg a csoportokat, hogy választott bemutatójukkal osszák meg a többiekkel, amit a tanulmány során felfedeztek Istenről!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Adjunk minden résztvevőnek egy példányt a feladatlapokból, hogy betehessék imanaplójukba és önállóan is tanulmányozhassák a Bibliát!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3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KÜLÖNLEGES IMÁDSÁG  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Készítsünk kártyákat, amiken Isten nevei szerepelnek, és erősítsük őket a terem falára! Adjunk mindenkinek kis öntapadó papírokat (bármilyen alakút, lehet szív alakú, kerek, vagy szögletes)!  Mindenki válassza ki Istennek azt a nevét, ami legközelebb áll hozzá és arra ragassza a papírját!  Zárjuk imával ezt a tevékenységet! Köszönjük meg Istennek, hogy Ő az, Aki! 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Mindig legyenek konkrét imakéréseink is, amiket az imanaplóba is be lehet vezetni. Minden összejövetelen vissza fogunk rájuk térni. 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 segít majd a lányoknak felismerni, hogy Isten megválaszolja az imákat és tudatosabban imádkozni olyasmikért, amiket túl gyakran természetesnek veszünk.</a:t>
            </a:r>
          </a:p>
          <a:p>
            <a:r>
              <a:rPr lang="hu-H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E93FC-2F22-4915-9D81-9DFB886E47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9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064" y="381001"/>
            <a:ext cx="2297475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20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2926080" cy="33528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8120" y="914400"/>
            <a:ext cx="65836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51867"/>
            <a:ext cx="2926080" cy="15917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27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74980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7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719734" y="914400"/>
            <a:ext cx="347472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47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4599139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5836920" y="914400"/>
            <a:ext cx="475488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40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n and W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572000" y="914400"/>
            <a:ext cx="6019800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1"/>
          </p:nvPr>
        </p:nvSpPr>
        <p:spPr>
          <a:xfrm>
            <a:off x="696374" y="914400"/>
            <a:ext cx="334222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77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6374" y="914400"/>
            <a:ext cx="2960838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162060" y="914400"/>
            <a:ext cx="2962235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2"/>
          </p:nvPr>
        </p:nvSpPr>
        <p:spPr>
          <a:xfrm>
            <a:off x="7629144" y="914400"/>
            <a:ext cx="2962656" cy="50292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680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22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228600"/>
            <a:ext cx="17526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228600"/>
            <a:ext cx="73533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468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0067" y="1828800"/>
            <a:ext cx="212758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839686"/>
            <a:ext cx="212758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5447900"/>
            <a:ext cx="7315200" cy="6858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364" y="6172200"/>
            <a:ext cx="7315272" cy="45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346960" y="609600"/>
            <a:ext cx="7498080" cy="4572000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152400" sx="101000" sy="101000" algn="ctr" rotWithShape="0">
              <a:prstClr val="black">
                <a:alpha val="10000"/>
              </a:prstClr>
            </a:outerShdw>
          </a:effectLst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3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06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609600"/>
            <a:ext cx="2194564" cy="6376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013" y="1524000"/>
            <a:ext cx="7543800" cy="2971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3939" y="4572000"/>
            <a:ext cx="7543874" cy="83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900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25640" y="1828800"/>
            <a:ext cx="448056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3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980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25640" y="1828800"/>
            <a:ext cx="4480560" cy="82391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25640" y="2805112"/>
            <a:ext cx="4480560" cy="3443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91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68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9"/>
            <a:ext cx="12188977" cy="685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48228" y="1828800"/>
            <a:ext cx="1240597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0" y="800100"/>
            <a:ext cx="2301240" cy="34671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800100"/>
            <a:ext cx="7543800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351867"/>
            <a:ext cx="2301240" cy="1706033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34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762000"/>
            <a:ext cx="1405131" cy="525781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228601"/>
            <a:ext cx="9296400" cy="1447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0" y="1828798"/>
            <a:ext cx="9296400" cy="4419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00" y="6508899"/>
            <a:ext cx="1022543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FB288E9-E6DD-423A-8DD3-CE3B7E6DE97A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508899"/>
            <a:ext cx="92964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" y="6508899"/>
            <a:ext cx="457200" cy="2125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2EFC72-2998-470D-948F-F27143742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8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62" r:id="rId12"/>
    <p:sldLayoutId id="2147483663" r:id="rId13"/>
    <p:sldLayoutId id="2147483665" r:id="rId14"/>
    <p:sldLayoutId id="2147483664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79576" y="5301208"/>
            <a:ext cx="7565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5. FOGLALKOZÁS</a:t>
            </a:r>
          </a:p>
          <a:p>
            <a:r>
              <a:rPr lang="en-GB" sz="2400" b="1" dirty="0" smtClean="0"/>
              <a:t>VISSZATÜKRÖZNI </a:t>
            </a:r>
            <a:r>
              <a:rPr lang="en-GB" sz="2400" b="1" dirty="0"/>
              <a:t>JÉZUST: JELLEMÉPÍTÉS 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4" b="94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92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b="1" dirty="0" smtClean="0"/>
              <a:t>Üdvözlés és imádság</a:t>
            </a:r>
            <a:endParaRPr lang="en-US" sz="4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Image result for welc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55" y="1700808"/>
            <a:ext cx="648280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58216" y="5292027"/>
            <a:ext cx="612068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és imádság</a:t>
            </a:r>
            <a:endParaRPr lang="en-GB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43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BEMELEGÍTÉS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r>
              <a:rPr lang="en-US" sz="1200" i="1" dirty="0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  <p:pic>
        <p:nvPicPr>
          <p:cNvPr id="35" name="Picture Placeholder 34"/>
          <p:cNvPicPr>
            <a:picLocks noGrp="1" noChangeAspect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9" r="24089"/>
          <a:stretch>
            <a:fillRect/>
          </a:stretch>
        </p:blipFill>
        <p:spPr/>
      </p:pic>
      <p:pic>
        <p:nvPicPr>
          <p:cNvPr id="34" name="Picture Placeholder 33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0" r="145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487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0015" y="1988840"/>
            <a:ext cx="4197797" cy="3421360"/>
          </a:xfrm>
        </p:spPr>
        <p:txBody>
          <a:bodyPr/>
          <a:lstStyle/>
          <a:p>
            <a:r>
              <a:rPr lang="en-US" sz="3600" b="1" dirty="0"/>
              <a:t>W</a:t>
            </a:r>
            <a:r>
              <a:rPr lang="en-US" sz="4400" b="1" dirty="0"/>
              <a:t>ord Search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5600" y="764704"/>
            <a:ext cx="7942212" cy="50485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0056" y="2924944"/>
            <a:ext cx="3672408" cy="1261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dirty="0"/>
          </a:p>
          <a:p>
            <a:pPr algn="ctr"/>
            <a:r>
              <a:rPr lang="hu-HU" sz="4000" b="1" dirty="0" smtClean="0"/>
              <a:t>IGEKUTATÁS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99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KÜLÖNLEGES IMÁDSÁG</a:t>
            </a:r>
            <a:endParaRPr lang="en-US" dirty="0"/>
          </a:p>
        </p:txBody>
      </p:sp>
      <p:pic>
        <p:nvPicPr>
          <p:cNvPr id="1030" name="Picture 6" descr="Image result for names of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2420888"/>
            <a:ext cx="52387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3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 Wedding 16x9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atercolorWedding_16x9.potx" id="{D58A2463-0CA6-4FC5-9DE0-36068EFA8F51}" vid="{A2BB13D7-0A02-4505-8110-9455F5B96B23}"/>
    </a:ext>
  </a:extLst>
</a:theme>
</file>

<file path=ppt/theme/theme2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atercolor Wedding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F391A8"/>
      </a:accent1>
      <a:accent2>
        <a:srgbClr val="F7B77D"/>
      </a:accent2>
      <a:accent3>
        <a:srgbClr val="AED88C"/>
      </a:accent3>
      <a:accent4>
        <a:srgbClr val="F3D789"/>
      </a:accent4>
      <a:accent5>
        <a:srgbClr val="F7C1D8"/>
      </a:accent5>
      <a:accent6>
        <a:srgbClr val="AAC09B"/>
      </a:accent6>
      <a:hlink>
        <a:srgbClr val="F391A8"/>
      </a:hlink>
      <a:folHlink>
        <a:srgbClr val="A6A6A6"/>
      </a:folHlink>
    </a:clrScheme>
    <a:fontScheme name="Gabriola-Palatino Linotype">
      <a:majorFont>
        <a:latin typeface="Gabriola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CD17F62-7DAD-4674-AAB4-FAEC48645B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Wedding photo album (Watercolor design, widescreen)</Template>
  <TotalTime>0</TotalTime>
  <Words>159</Words>
  <Application>Microsoft Office PowerPoint</Application>
  <PresentationFormat>Szélesvásznú</PresentationFormat>
  <Paragraphs>73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Gabriola</vt:lpstr>
      <vt:lpstr>Palatino Linotype</vt:lpstr>
      <vt:lpstr>Watercolor Wedding 16x9</vt:lpstr>
      <vt:lpstr>PowerPoint bemutató</vt:lpstr>
      <vt:lpstr>Üdvözlés és imádság</vt:lpstr>
      <vt:lpstr>PowerPoint bemutató</vt:lpstr>
      <vt:lpstr>BEMELEGÍTÉS</vt:lpstr>
      <vt:lpstr>PowerPoint bemutató</vt:lpstr>
      <vt:lpstr>KÜLÖNLEGES IMÁDSÁG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2016-12-08T16:38:52Z</dcterms:created>
  <dcterms:modified xsi:type="dcterms:W3CDTF">2018-01-09T18:30:23Z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TC038959009991</vt:lpwstr>
  </property>
</Properties>
</file>